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60" r:id="rId1"/>
  </p:sldMasterIdLst>
  <p:notesMasterIdLst>
    <p:notesMasterId r:id="rId28"/>
  </p:notesMasterIdLst>
  <p:sldIdLst>
    <p:sldId id="390" r:id="rId2"/>
    <p:sldId id="362" r:id="rId3"/>
    <p:sldId id="376" r:id="rId4"/>
    <p:sldId id="392" r:id="rId5"/>
    <p:sldId id="364" r:id="rId6"/>
    <p:sldId id="365" r:id="rId7"/>
    <p:sldId id="357" r:id="rId8"/>
    <p:sldId id="369" r:id="rId9"/>
    <p:sldId id="373" r:id="rId10"/>
    <p:sldId id="370" r:id="rId11"/>
    <p:sldId id="371" r:id="rId12"/>
    <p:sldId id="372" r:id="rId13"/>
    <p:sldId id="374" r:id="rId14"/>
    <p:sldId id="375" r:id="rId15"/>
    <p:sldId id="358" r:id="rId16"/>
    <p:sldId id="359" r:id="rId17"/>
    <p:sldId id="366" r:id="rId18"/>
    <p:sldId id="387" r:id="rId19"/>
    <p:sldId id="378" r:id="rId20"/>
    <p:sldId id="385" r:id="rId21"/>
    <p:sldId id="389" r:id="rId22"/>
    <p:sldId id="360" r:id="rId23"/>
    <p:sldId id="363" r:id="rId24"/>
    <p:sldId id="367" r:id="rId25"/>
    <p:sldId id="377" r:id="rId26"/>
    <p:sldId id="368" r:id="rId27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859C"/>
    <a:srgbClr val="256475"/>
    <a:srgbClr val="309E79"/>
    <a:srgbClr val="30649E"/>
    <a:srgbClr val="3590A9"/>
    <a:srgbClr val="298768"/>
    <a:srgbClr val="3843AA"/>
    <a:srgbClr val="48319D"/>
    <a:srgbClr val="6600CC"/>
    <a:srgbClr val="2D0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3525" autoAdjust="0"/>
  </p:normalViewPr>
  <p:slideViewPr>
    <p:cSldViewPr>
      <p:cViewPr varScale="1">
        <p:scale>
          <a:sx n="109" d="100"/>
          <a:sy n="109" d="100"/>
        </p:scale>
        <p:origin x="1608" y="10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590A9"/>
            </a:solidFill>
          </c:spPr>
          <c:explosion val="4"/>
          <c:dPt>
            <c:idx val="0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E9-47AC-BE67-21BF81CD220C}"/>
              </c:ext>
            </c:extLst>
          </c:dPt>
          <c:dPt>
            <c:idx val="1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E9-47AC-BE67-21BF81CD220C}"/>
              </c:ext>
            </c:extLst>
          </c:dPt>
          <c:dPt>
            <c:idx val="2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E9-47AC-BE67-21BF81CD220C}"/>
              </c:ext>
            </c:extLst>
          </c:dPt>
          <c:dPt>
            <c:idx val="3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E9-47AC-BE67-21BF81CD220C}"/>
              </c:ext>
            </c:extLst>
          </c:dPt>
          <c:dPt>
            <c:idx val="4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E9-47AC-BE67-21BF81CD220C}"/>
              </c:ext>
            </c:extLst>
          </c:dPt>
          <c:dPt>
            <c:idx val="5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E9-47AC-BE67-21BF81CD220C}"/>
              </c:ext>
            </c:extLst>
          </c:dPt>
          <c:dPt>
            <c:idx val="6"/>
            <c:bubble3D val="0"/>
            <c:spPr>
              <a:solidFill>
                <a:srgbClr val="3590A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3E9-47AC-BE67-21BF81CD220C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E9-47AC-BE67-21BF81CD2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650" cy="49304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949" y="0"/>
            <a:ext cx="2919733" cy="49304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90" rIns="91378" bIns="4569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118" y="4686089"/>
            <a:ext cx="5388610" cy="444066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080"/>
            <a:ext cx="2918650" cy="493042"/>
          </a:xfrm>
          <a:prstGeom prst="rect">
            <a:avLst/>
          </a:prstGeom>
        </p:spPr>
        <p:txBody>
          <a:bodyPr vert="horz" wrap="square" lIns="91378" tIns="45690" rIns="91378" bIns="45690" numCol="1" anchor="b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949" y="9371080"/>
            <a:ext cx="2919733" cy="493042"/>
          </a:xfrm>
          <a:prstGeom prst="rect">
            <a:avLst/>
          </a:prstGeom>
        </p:spPr>
        <p:txBody>
          <a:bodyPr vert="horz" wrap="square" lIns="91378" tIns="45690" rIns="91378" bIns="4569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/>
            </a:lvl1pPr>
          </a:lstStyle>
          <a:p>
            <a:fld id="{C4AC92B1-C659-4DD4-BFDD-30EF10B60E6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072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635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719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71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73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088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824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478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92B1-C659-4DD4-BFDD-30EF10B60E66}" type="slidenum">
              <a:rPr lang="ru-RU" altLang="ru-RU" smtClean="0"/>
              <a:pPr/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966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F265-76EA-4835-8BA9-67C8FEB5B2E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71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92A-0902-4F14-92FA-9F4EAB66F3D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39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1534-5AD4-4083-8F5E-604D5BAEA46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61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825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4939-75B3-4B8B-ADFC-F43E4FD24BD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08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5B0-FB3E-4DDE-AFFF-11832251CADC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059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A1C-819E-4903-8E6C-17E4B8E6EB2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687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8AAE-9B48-4F46-9A2C-0468CB63FEF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1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35E1-0161-44DE-9301-1D8D18D5A4B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67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3F3D-B01E-4EA2-B007-8EF3E4467BB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2AE-545B-4BD5-958E-D2E6FD7184F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44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C077-C1BF-4EB6-9F30-45C3F2FDC3E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49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1.pn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pic>
        <p:nvPicPr>
          <p:cNvPr id="2050" name="Picture 2" descr="C:\Users\bu14y\Downloads\dominic simon T. grant 9 JULY 1924 - 8 M ARCH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60546" cy="55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766944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59C"/>
                </a:solidFill>
              </a:rPr>
              <a:t>Инженерный </a:t>
            </a:r>
            <a:r>
              <a:rPr lang="ru-RU" sz="2400" b="1" dirty="0">
                <a:solidFill>
                  <a:srgbClr val="31859C"/>
                </a:solidFill>
              </a:rPr>
              <a:t>факультет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300" y="1290473"/>
            <a:ext cx="8640995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298768"/>
                </a:solidFill>
              </a:rPr>
              <a:t>БАКАЛАВРИАТ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09.03.02 «Информационные системы и технологии»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</a:t>
            </a:r>
            <a:r>
              <a:rPr lang="ru-RU" sz="1600" i="1" dirty="0" smtClean="0"/>
              <a:t>«Управление аграрными проектами в области информационных технологий»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15.03.02 – «Технологические машины и оборудование»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«Машины и аппараты пищевых производств»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20.03.02 –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Природообустройство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водопользование»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«Мелиорация, рекультивация и охрана земель»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35.03.06 –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Агроинженерия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Профили –«Электрооборудование и </a:t>
            </a:r>
            <a:r>
              <a:rPr lang="ru-RU" sz="1600" i="1" dirty="0" err="1"/>
              <a:t>электротехнологии</a:t>
            </a:r>
            <a:r>
              <a:rPr lang="ru-RU" sz="1600" i="1" dirty="0"/>
              <a:t>», </a:t>
            </a:r>
            <a:r>
              <a:rPr lang="ru-RU" sz="1600" i="1" dirty="0" smtClean="0"/>
              <a:t>«Технический </a:t>
            </a:r>
            <a:r>
              <a:rPr lang="ru-RU" sz="1600" i="1" dirty="0"/>
              <a:t>сервис в агропромышленном комплексе»</a:t>
            </a:r>
            <a:endParaRPr lang="ru-RU" sz="1600" i="1" dirty="0" smtClean="0">
              <a:solidFill>
                <a:srgbClr val="000000"/>
              </a:solidFill>
              <a:ea typeface="Times New Roman"/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МАГИСТРАТУРА</a:t>
            </a:r>
            <a:endParaRPr lang="ru-RU" sz="16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35.04.06 –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Агроинженерия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«Технический сервис в АПК</a:t>
            </a:r>
            <a:r>
              <a:rPr lang="ru-RU" sz="1600" i="1" dirty="0" smtClean="0"/>
              <a:t>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АСПИРАНТУРА</a:t>
            </a:r>
            <a:endParaRPr lang="ru-RU" sz="16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35.06.04 Технологии, средства механизации и энергетическое оборудование в сельском, лесном и рыбном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хозяйстве</a:t>
            </a:r>
          </a:p>
          <a:p>
            <a:pPr marL="444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-05.20.01 Технологии и средства механизации сельского хозяйства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5442" y="1120747"/>
            <a:ext cx="504056" cy="5040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5442" y="4228728"/>
            <a:ext cx="504056" cy="504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283498" y="5157192"/>
            <a:ext cx="504056" cy="504055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1867750" cy="183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7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260" y="1252756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59C"/>
                </a:solidFill>
              </a:rPr>
              <a:t>Экономический </a:t>
            </a:r>
            <a:r>
              <a:rPr lang="ru-RU" sz="2400" b="1" dirty="0">
                <a:solidFill>
                  <a:srgbClr val="31859C"/>
                </a:solidFill>
              </a:rPr>
              <a:t>факультет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398" y="2132856"/>
            <a:ext cx="8640960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298768"/>
                </a:solidFill>
              </a:rPr>
              <a:t>БАКАЛАВРИАТ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38.03.01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«Экономика»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i="1" dirty="0"/>
              <a:t>Профиль: «Экономика и бизнес-планирование в агропромышленном комплексе»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38.03.02 – «Менеджмент»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i="1" dirty="0"/>
              <a:t>Профиль: Финансово-проектный менеджмент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38.03.06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«Торговое дело»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i="1" dirty="0"/>
              <a:t>Профиль: «Коммерция в агропромышленном комплексе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32675" y="1970446"/>
            <a:ext cx="504056" cy="504055"/>
          </a:xfrm>
          <a:prstGeom prst="rect">
            <a:avLst/>
          </a:prstGeom>
        </p:spPr>
      </p:pic>
      <p:pic>
        <p:nvPicPr>
          <p:cNvPr id="8" name="Picture 2" descr="\\server-1c\SHARE\13_Отдел по работе со СМИ\Николаева А.С\Фото для брошюры в Москву\Факультеты\ЯГСХзнакКр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96731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548708" y="791862"/>
            <a:ext cx="90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1859C"/>
                </a:solidFill>
              </a:rPr>
              <a:t>Факультет лесного комплекса и землеустройства</a:t>
            </a:r>
            <a:endParaRPr lang="ru-RU" sz="2000" b="1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300" y="1290473"/>
            <a:ext cx="8640995" cy="539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98768"/>
                </a:solidFill>
              </a:rPr>
              <a:t>БАКАЛАВРИАТ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21.03.02 – «Землеустройство и кадастры»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– «Управление земельными </a:t>
            </a:r>
            <a:r>
              <a:rPr lang="ru-RU" sz="1400" i="1" dirty="0" smtClean="0"/>
              <a:t>ресурсами»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35.03.01 – «Лесное дело»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Профиль– «Рациональное многоцелевое использование лесов»</a:t>
            </a:r>
            <a:endParaRPr lang="ru-RU" sz="1400" b="1" i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35.03.02 – «Технология лесозаготовительных и деревоперерабатывающих производств»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Профиль- «Лесоинженерное дело» </a:t>
            </a:r>
            <a:endParaRPr lang="ru-RU" sz="14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35.03.04 – «Агрономия»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– «Агробизнес</a:t>
            </a:r>
            <a:r>
              <a:rPr lang="ru-RU" sz="1400" i="1" dirty="0" smtClean="0"/>
              <a:t>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35.03.10 – «Ландшафтная архитектура»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– «Садово-парковое и ландшафтное строительство»</a:t>
            </a:r>
            <a:endParaRPr lang="ru-RU" sz="1400" b="1" i="1" dirty="0" smtClean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298768"/>
              </a:solidFill>
            </a:endParaRPr>
          </a:p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8768"/>
                </a:solidFill>
              </a:rPr>
              <a:t>МАГИСТРАТУРА</a:t>
            </a:r>
            <a:endParaRPr lang="ru-RU" sz="14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35.04.04 – «Агрономия»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–  «Управление продукционным процессом сельскохозяйственных культур в условиях </a:t>
            </a:r>
            <a:r>
              <a:rPr lang="ru-RU" sz="1400" i="1" dirty="0" err="1"/>
              <a:t>криолитозоны</a:t>
            </a:r>
            <a:r>
              <a:rPr lang="ru-RU" sz="1400" i="1" dirty="0" smtClean="0"/>
              <a:t>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35.04.02 Технология лесозаготовительных и деревоперерабатывающих производств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– «Лесопромышленный бизнес»</a:t>
            </a:r>
            <a:endParaRPr lang="ru-RU" sz="14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98768"/>
                </a:solidFill>
              </a:rPr>
              <a:t>АСПИРАНТУРА</a:t>
            </a:r>
            <a:endParaRPr lang="ru-RU" sz="14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35.06.04 Технологии, средства механизации и энергетическое оборудование в сельском, лесном и рыбном хозяйстве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/>
              <a:t>Профиль - 05.21.01 Технология и машины лесозаготовок и лесного хозяйства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32609" y="1100750"/>
            <a:ext cx="400070" cy="40006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04470" y="3835817"/>
            <a:ext cx="400070" cy="400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04470" y="5445224"/>
            <a:ext cx="400070" cy="400069"/>
          </a:xfrm>
          <a:prstGeom prst="rect">
            <a:avLst/>
          </a:prstGeom>
        </p:spPr>
      </p:pic>
      <p:pic>
        <p:nvPicPr>
          <p:cNvPr id="11" name="Picture 3" descr="\\server-1c\SHARE\13_Отдел по работе со СМИ\Николаева А.С\Фото для брошюры в Москву\Факультеты\Логотип факультета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500" y="595078"/>
            <a:ext cx="1246924" cy="861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4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539828" y="924477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31859C"/>
                </a:solidFill>
              </a:rPr>
              <a:t>Октёмский</a:t>
            </a:r>
            <a:r>
              <a:rPr lang="ru-RU" sz="2400" b="1" dirty="0" smtClean="0">
                <a:solidFill>
                  <a:srgbClr val="31859C"/>
                </a:solidFill>
              </a:rPr>
              <a:t> филиал</a:t>
            </a:r>
            <a:endParaRPr lang="ru-RU" sz="2400" b="1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21" y="1476297"/>
            <a:ext cx="8640995" cy="536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298768"/>
                </a:solidFill>
              </a:rPr>
              <a:t>БАКАЛАВРИАТ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35.03.04 – «Агрономия»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Профиль – «Агробизнес»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35.03.06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Агроинженерия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Профиль – «Технический сервис в агропромышленном комплексе»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298768"/>
              </a:solidFill>
            </a:endParaRPr>
          </a:p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8768"/>
                </a:solidFill>
              </a:rPr>
              <a:t>МАГИСТРАТУРА</a:t>
            </a:r>
            <a:endParaRPr lang="ru-RU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35.04.04 – «Агрономия»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Профиль –  «Адаптивное растениеводство»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i="1" dirty="0"/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8768"/>
                </a:solidFill>
              </a:rPr>
              <a:t>СПО (на базе 11 класса)</a:t>
            </a:r>
            <a:endParaRPr lang="ru-RU" b="1" dirty="0">
              <a:solidFill>
                <a:srgbClr val="298768"/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21.02.05 «Земельно-имущественные отношения»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Квалификация «Специалист по земельно-имущественным отношениям»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35.02.05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«Агрономия»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Квалификация «Агроном»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35.02.07 «Механизация сельского хозяйства»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1" dirty="0"/>
              <a:t>Квалификация «Техник-механик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536181" y="1386142"/>
            <a:ext cx="400070" cy="40006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516065" y="4299185"/>
            <a:ext cx="400070" cy="400069"/>
          </a:xfrm>
          <a:prstGeom prst="rect">
            <a:avLst/>
          </a:prstGeom>
        </p:spPr>
      </p:pic>
      <p:pic>
        <p:nvPicPr>
          <p:cNvPr id="10" name="Picture 2" descr="C:\Documents and Settings\Евгений\Рабочий стол\ФОТЫ\САНА 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560" y="602887"/>
            <a:ext cx="915664" cy="9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545332" y="3142860"/>
            <a:ext cx="400070" cy="4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539828" y="797077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59C"/>
                </a:solidFill>
              </a:rPr>
              <a:t>Колледж технологий и управления</a:t>
            </a:r>
            <a:endParaRPr lang="ru-RU" sz="2400" b="1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50739"/>
            <a:ext cx="8640995" cy="541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298768"/>
                </a:solidFill>
              </a:rPr>
              <a:t>СПО (на базе 9 класса)</a:t>
            </a:r>
            <a:endParaRPr lang="ru-RU" sz="1500" b="1" dirty="0">
              <a:solidFill>
                <a:srgbClr val="298768"/>
              </a:solidFill>
            </a:endParaRP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09.02.07 «Информационные системы и программирование» </a:t>
            </a:r>
          </a:p>
          <a:p>
            <a:pPr marL="533400"/>
            <a:r>
              <a:rPr lang="ru-RU" sz="1500" i="1" dirty="0"/>
              <a:t>Квалификация «Программист»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19.02.10 «Технология продукции общественного питания» </a:t>
            </a:r>
          </a:p>
          <a:p>
            <a:pPr marL="533400"/>
            <a:r>
              <a:rPr lang="ru-RU" sz="1500" i="1" dirty="0"/>
              <a:t>Квалификация «Техник-технолог»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38.02.01 «Экономика и бухгалтерский учет (по отраслям)» </a:t>
            </a:r>
          </a:p>
          <a:p>
            <a:pPr marL="533400"/>
            <a:r>
              <a:rPr lang="ru-RU" sz="1500" i="1" dirty="0"/>
              <a:t>Квалификация «Бухгалтер» </a:t>
            </a:r>
          </a:p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40.02.01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«Право и организация социального обеспечения»</a:t>
            </a:r>
          </a:p>
          <a:p>
            <a:pPr marL="533400"/>
            <a:r>
              <a:rPr lang="ru-RU" sz="1500" i="1" dirty="0"/>
              <a:t>Квалификация «Юрист» </a:t>
            </a:r>
          </a:p>
          <a:p>
            <a:pPr marL="533400"/>
            <a:endParaRPr lang="ru-RU" sz="1500" i="1" dirty="0"/>
          </a:p>
          <a:p>
            <a:pPr marL="533400"/>
            <a:r>
              <a:rPr lang="ru-RU" sz="1500" b="1" dirty="0">
                <a:solidFill>
                  <a:srgbClr val="298768"/>
                </a:solidFill>
              </a:rPr>
              <a:t>СПО (на базе </a:t>
            </a:r>
            <a:r>
              <a:rPr lang="ru-RU" sz="1500" b="1" dirty="0" smtClean="0">
                <a:solidFill>
                  <a:srgbClr val="298768"/>
                </a:solidFill>
              </a:rPr>
              <a:t>11 </a:t>
            </a:r>
            <a:r>
              <a:rPr lang="ru-RU" sz="1500" b="1" dirty="0">
                <a:solidFill>
                  <a:srgbClr val="298768"/>
                </a:solidFill>
              </a:rPr>
              <a:t>класса</a:t>
            </a:r>
            <a:r>
              <a:rPr lang="ru-RU" sz="1500" b="1" dirty="0" smtClean="0">
                <a:solidFill>
                  <a:srgbClr val="298768"/>
                </a:solidFill>
              </a:rPr>
              <a:t>)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13.02.02 «Теплоснабжение и теплотехническое оборудование»</a:t>
            </a:r>
          </a:p>
          <a:p>
            <a:pPr marL="533400"/>
            <a:r>
              <a:rPr lang="ru-RU" sz="1500" i="1" dirty="0"/>
              <a:t>Квалификация «Техник-теплотехник»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19.02.10 «Технология продукции общественного питания» </a:t>
            </a:r>
          </a:p>
          <a:p>
            <a:pPr marL="533400"/>
            <a:r>
              <a:rPr lang="ru-RU" sz="1500" i="1" dirty="0"/>
              <a:t>Квалификация «Техник-технолог»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36.02.02 «Зоотехния»</a:t>
            </a:r>
          </a:p>
          <a:p>
            <a:pPr marL="533400"/>
            <a:r>
              <a:rPr lang="ru-RU" sz="1500" i="1" dirty="0"/>
              <a:t>Квалификация «Зоотехник»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38.02.01 «Экономика и бухгалтерский учет (по отраслям) »</a:t>
            </a:r>
          </a:p>
          <a:p>
            <a:pPr marL="533400"/>
            <a:r>
              <a:rPr lang="ru-RU" sz="1500" i="1" dirty="0"/>
              <a:t>Квалификация «Бухгалтер»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40.02.01 «Право и организация социального обеспечения»</a:t>
            </a:r>
          </a:p>
          <a:p>
            <a:pPr marL="533400"/>
            <a:r>
              <a:rPr lang="ru-RU" sz="1500" i="1" dirty="0"/>
              <a:t>Квалификация «Юрист»</a:t>
            </a:r>
          </a:p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43.02.01 «Организация обслуживания в общественном питании» </a:t>
            </a:r>
          </a:p>
          <a:p>
            <a:pPr marL="533400"/>
            <a:r>
              <a:rPr lang="ru-RU" sz="1500" i="1" dirty="0"/>
              <a:t>Квалификация «Менеджер»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504505" y="3540109"/>
            <a:ext cx="400070" cy="400069"/>
          </a:xfrm>
          <a:prstGeom prst="rect">
            <a:avLst/>
          </a:prstGeom>
        </p:spPr>
      </p:pic>
      <p:pic>
        <p:nvPicPr>
          <p:cNvPr id="11" name="Picture 4" descr="\\server-1c\SHARE\13_Отдел по работе со СМИ\Николаева А.С\Фото для брошюры в Москву\Факультеты\Логотип - колледж технологии и 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71049"/>
            <a:ext cx="928694" cy="928694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504505" y="1251380"/>
            <a:ext cx="400070" cy="4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 rot="21383583">
            <a:off x="829000" y="3900497"/>
            <a:ext cx="3705198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21090687">
            <a:off x="4803357" y="1692389"/>
            <a:ext cx="3705198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>
            <a:off x="-539827" y="275422"/>
            <a:ext cx="5615884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направления, открытые в 2019 г.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335977">
            <a:off x="867036" y="1743486"/>
            <a:ext cx="3705198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6079" y="1772816"/>
            <a:ext cx="3456015" cy="15841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60032" y="1772816"/>
            <a:ext cx="3456015" cy="1584176"/>
          </a:xfrm>
          <a:prstGeom prst="rect">
            <a:avLst/>
          </a:prstGeom>
          <a:solidFill>
            <a:srgbClr val="30649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71600" y="3789040"/>
            <a:ext cx="3456015" cy="1584176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216056">
            <a:off x="4803357" y="3894607"/>
            <a:ext cx="3705198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60032" y="3789040"/>
            <a:ext cx="3456015" cy="1584176"/>
          </a:xfrm>
          <a:prstGeom prst="rect">
            <a:avLst/>
          </a:prstGeom>
          <a:solidFill>
            <a:srgbClr val="3843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4990" y="2492896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2171" y="1988840"/>
            <a:ext cx="3089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36268" y="1940685"/>
            <a:ext cx="34608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09.03.02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Информационные системы и технологии 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35.03.10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Ландшафтная архитектура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7057" y="3785793"/>
            <a:ext cx="4128483" cy="1596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35.04.02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Технология лесозаготовительных и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деревоперерабатывающих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19.04.01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12496" y="3801375"/>
            <a:ext cx="3412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05.20.01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средства механизации в сельском хозяйстве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05.21.01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и машины лесозаготовок и лесного хозяйства</a:t>
            </a:r>
          </a:p>
        </p:txBody>
      </p:sp>
      <p:sp>
        <p:nvSpPr>
          <p:cNvPr id="55" name="Овал 54"/>
          <p:cNvSpPr/>
          <p:nvPr/>
        </p:nvSpPr>
        <p:spPr>
          <a:xfrm>
            <a:off x="3851921" y="2636912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 rot="21059006">
            <a:off x="457020" y="2410049"/>
            <a:ext cx="4118196" cy="317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21090687">
            <a:off x="4587070" y="1378372"/>
            <a:ext cx="4234163" cy="2828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>
            <a:off x="-539828" y="275422"/>
            <a:ext cx="72720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открытия новых актуальных направлений в 2020 г.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594182" y="1412775"/>
            <a:ext cx="3949405" cy="2727081"/>
          </a:xfrm>
          <a:prstGeom prst="rect">
            <a:avLst/>
          </a:prstGeom>
          <a:solidFill>
            <a:srgbClr val="30649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11560" y="2085491"/>
            <a:ext cx="3816055" cy="3528392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4990" y="2492896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851921" y="2636912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148" y="2204864"/>
            <a:ext cx="3380197" cy="324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13.03.01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Теплоэнергетика и электротехника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13.03.02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Электроэнергетика и электротехника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15.03.01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Автоматизация технологических процессов и производств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23.03.03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Эксплуатация транспортно-технологических машин и комплексов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892189"/>
            <a:ext cx="3119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21.04.02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Землеустройство и кадастры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35.04.01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Лесное дело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38.04.04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Государственное муниципальное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1387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4607772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5424995" y="3573016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28783" y="3001667"/>
            <a:ext cx="2069563" cy="2106074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4322"/>
            <a:ext cx="707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НАУЧНЫЕ ИССЛЕДОВАНИЯ АКАДЕМИИ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ОХВАТЫВАЮТ 7 ОТРАСЛЕЙ НАУК: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2060848"/>
            <a:ext cx="2448272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БИОЛОГИЧЕСКИЕ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00859" y="2056118"/>
            <a:ext cx="2448272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ФИЛОСОФСКИЕ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71600" y="2965903"/>
            <a:ext cx="2664296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ВЕТЕРИНАРНЫЕ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835696" y="3827108"/>
            <a:ext cx="2955887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СЕЛЬСКОХОЗЯЙСТВЕННЫЕ</a:t>
            </a:r>
            <a:endParaRPr 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8064" y="2965903"/>
            <a:ext cx="2448272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245234" y="3827108"/>
            <a:ext cx="2448272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ПЕДАГОГИЧЕСКИЕ</a:t>
            </a:r>
            <a:endParaRPr lang="ru-RU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802706" y="4679296"/>
            <a:ext cx="2777406" cy="108012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ТЕХНИЧЕСКИЕ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06" y="2276872"/>
            <a:ext cx="25304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35E1-0161-44DE-9301-1D8D18D5A4B7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3" name="Трапеция 2"/>
          <p:cNvSpPr/>
          <p:nvPr/>
        </p:nvSpPr>
        <p:spPr>
          <a:xfrm>
            <a:off x="-539828" y="275422"/>
            <a:ext cx="4607772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339171"/>
            <a:ext cx="384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ИНИЦИАТИВНЫЕ ТЕМЫ НИОКР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630" y="1052736"/>
            <a:ext cx="377033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1600" b="1" dirty="0"/>
              <a:t>Разработка технологии восстановления заброшенных, старопахотных земель сельскохозяйственного </a:t>
            </a:r>
            <a:r>
              <a:rPr lang="sah-RU" sz="1600" b="1" dirty="0" smtClean="0"/>
              <a:t>использования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505" y="2420888"/>
            <a:ext cx="3779463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Разработка технологии рациональной переработки продукции </a:t>
            </a:r>
            <a:r>
              <a:rPr lang="ru-RU" sz="1600" b="1" dirty="0" smtClean="0"/>
              <a:t>коневодства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0455" y="2448266"/>
            <a:ext cx="4055596" cy="980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Строительство мобильной убойной площадки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052736"/>
            <a:ext cx="405559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Создание исходного материала для  нового сорта картофеля путем биотехнологических методов и полевых оценок в условиях Республики Саха (Якутия)</a:t>
            </a:r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0" y="3751072"/>
            <a:ext cx="1864805" cy="136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56" y="3876785"/>
            <a:ext cx="1801170" cy="1182018"/>
          </a:xfrm>
          <a:prstGeom prst="leftArrow">
            <a:avLst>
              <a:gd name="adj1" fmla="val 100000"/>
              <a:gd name="adj2" fmla="val 10378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143" y="3876784"/>
            <a:ext cx="1931295" cy="257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4505" y="5184517"/>
            <a:ext cx="1902735" cy="145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5285568"/>
            <a:ext cx="1778948" cy="11872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CFEBC46-4507-4BBA-A1B4-F18B06B0DE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3872" b="16990"/>
          <a:stretch/>
        </p:blipFill>
        <p:spPr>
          <a:xfrm>
            <a:off x="2626236" y="5184517"/>
            <a:ext cx="2148823" cy="132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1" y="1013025"/>
            <a:ext cx="25304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CFEBC46-4507-4BBA-A1B4-F18B06B0DE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95" y="3751072"/>
            <a:ext cx="1952578" cy="12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4607772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504" y="980728"/>
            <a:ext cx="8099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Научно-исследовательские работы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Якутской ГСХА выполняются за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счет средств федерального бюджета МСХ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РФ, МСХ РС(Я), предприятий из реального сектора экономики. Например проекты: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4475" y="373971"/>
            <a:ext cx="4253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ДОСТИЖЕНИЯ В ОБЛАСТИ НАУКИ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0614" y="2499573"/>
            <a:ext cx="3942915" cy="164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Внедрение адаптивных технологий содержания специализированного мясного скота в условиях Якутии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4711" y="4365104"/>
            <a:ext cx="3942915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Внедрение молекулярно-генетических методов в </a:t>
            </a:r>
            <a:r>
              <a:rPr lang="ru-RU" b="1" dirty="0" err="1">
                <a:solidFill>
                  <a:schemeClr val="bg1"/>
                </a:solidFill>
                <a:latin typeface="Georgia" pitchFamily="18" charset="0"/>
              </a:rPr>
              <a:t>селекционно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-племенной работе в северном домашнем оленеводстве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505" y="4725144"/>
            <a:ext cx="4211511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Внедрение информативных тестов при оценке здоровья продуктивных животных и получаемой продукции в хозяйствах, расположенных в бассейне реки Вилюй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504" y="2060848"/>
            <a:ext cx="421151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Разработка базы данных биологических, продуктивных особенностей и генетической структуры пород домашних северных оленей в Республике Саха (Якутия), обеспечивающей совершенствование их хозяйственно-полезных качеств и племенной работы на период 2021-2030 гг.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2235"/>
            <a:ext cx="25304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рапеция 25"/>
          <p:cNvSpPr/>
          <p:nvPr/>
        </p:nvSpPr>
        <p:spPr>
          <a:xfrm>
            <a:off x="-539827" y="275422"/>
            <a:ext cx="4319739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Якутская ГСХА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-5"/>
          <a:stretch/>
        </p:blipFill>
        <p:spPr>
          <a:xfrm>
            <a:off x="1599508" y="2132856"/>
            <a:ext cx="5631181" cy="3758548"/>
          </a:xfrm>
          <a:prstGeom prst="flowChartDocumen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45" y="5268156"/>
            <a:ext cx="7230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Ректор </a:t>
            </a:r>
            <a:endParaRPr lang="en-US" sz="1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Слепцов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Иван Иванович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algn="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кандидат экономических наук, </a:t>
            </a:r>
          </a:p>
          <a:p>
            <a:pPr algn="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академик Международной академии Аграрного образования, </a:t>
            </a:r>
          </a:p>
          <a:p>
            <a:pPr algn="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депутат Государственного Собрания (Ил Тумэн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Республики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Саха (Якутия) </a:t>
            </a:r>
          </a:p>
        </p:txBody>
      </p:sp>
      <p:sp>
        <p:nvSpPr>
          <p:cNvPr id="31" name="Овал 30"/>
          <p:cNvSpPr/>
          <p:nvPr/>
        </p:nvSpPr>
        <p:spPr>
          <a:xfrm>
            <a:off x="622661" y="1486805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6321" y="1528220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45" y="834322"/>
            <a:ext cx="913565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БАЗОВЫЙ ВУЗ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Министерства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сельского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хозяйства</a:t>
            </a:r>
            <a:r>
              <a:rPr lang="en-US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alt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Федерации </a:t>
            </a:r>
            <a:endParaRPr lang="en-US" alt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подготовке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специалистов нового формата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традиционных отраслей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Севера и Арктики</a:t>
            </a:r>
            <a:endParaRPr lang="ru-RU" alt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 rot="21383583">
            <a:off x="562787" y="4362555"/>
            <a:ext cx="3950929" cy="197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21090687">
            <a:off x="4849800" y="2205252"/>
            <a:ext cx="3705198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>
            <a:off x="-539827" y="275422"/>
            <a:ext cx="5615884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ИНПО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335977">
            <a:off x="606093" y="2320037"/>
            <a:ext cx="3968082" cy="164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8186" y="2317527"/>
            <a:ext cx="3456015" cy="15841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ПРОФЕССИОНАЛЬНАЯ ПЕРЕПОДГОТОВКА </a:t>
            </a:r>
          </a:p>
          <a:p>
            <a:r>
              <a:rPr lang="ru-RU" b="1" dirty="0" smtClean="0"/>
              <a:t>(16 программ)</a:t>
            </a:r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714570" y="2317527"/>
            <a:ext cx="3726321" cy="1584176"/>
          </a:xfrm>
          <a:prstGeom prst="rect">
            <a:avLst/>
          </a:prstGeom>
          <a:solidFill>
            <a:srgbClr val="30649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35792" y="4395805"/>
            <a:ext cx="3456015" cy="201596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216056">
            <a:off x="4849870" y="4286681"/>
            <a:ext cx="3705198" cy="2176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55774" y="4368448"/>
            <a:ext cx="3726321" cy="2043317"/>
          </a:xfrm>
          <a:prstGeom prst="rect">
            <a:avLst/>
          </a:prstGeom>
          <a:solidFill>
            <a:srgbClr val="3843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4990" y="2492896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2171" y="1988840"/>
            <a:ext cx="3089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87655" algn="l"/>
              </a:tabLst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6874" y="2517074"/>
            <a:ext cx="3460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по рабочим профессиям 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 программ)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6798" y="4508770"/>
            <a:ext cx="330960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специалистов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 программ)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2269" y="4528494"/>
            <a:ext cx="361287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Дистанционная школа для старшеклассников с присвоением рабочей профессии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87655" algn="l"/>
              </a:tabLs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ПЕРВАЯ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55" name="Овал 54"/>
          <p:cNvSpPr/>
          <p:nvPr/>
        </p:nvSpPr>
        <p:spPr>
          <a:xfrm>
            <a:off x="3851921" y="2636912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88253" y="1130906"/>
            <a:ext cx="4097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Институт непрерывного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профессионального образования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9189"/>
            <a:ext cx="1241821" cy="1241821"/>
          </a:xfrm>
          <a:prstGeom prst="rect">
            <a:avLst/>
          </a:prstGeom>
        </p:spPr>
      </p:pic>
      <p:pic>
        <p:nvPicPr>
          <p:cNvPr id="20" name="Picture 6" descr="Картинки по запросу &quot;грант семейный ферме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8" y="5448587"/>
            <a:ext cx="1617302" cy="7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агростартап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88" y="5954084"/>
            <a:ext cx="1748930" cy="9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35E1-0161-44DE-9301-1D8D18D5A4B7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sp>
        <p:nvSpPr>
          <p:cNvPr id="3" name="Трапеция 2"/>
          <p:cNvSpPr/>
          <p:nvPr/>
        </p:nvSpPr>
        <p:spPr>
          <a:xfrm>
            <a:off x="-539828" y="275422"/>
            <a:ext cx="4607772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ИНПО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32701"/>
            <a:ext cx="4097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Институт непрерывного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рофессионального образования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630" y="1052736"/>
            <a:ext cx="377033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1600" b="1" dirty="0" smtClean="0"/>
              <a:t>В 2002 году открыт Базовый региональный центр по обучению и проверке знаний по охране труда специалистов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505" y="2420888"/>
            <a:ext cx="3779463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19 лет успешной работы Института. </a:t>
            </a:r>
          </a:p>
          <a:p>
            <a:pPr algn="ctr"/>
            <a:r>
              <a:rPr lang="ru-RU" sz="1600" b="1" dirty="0" smtClean="0"/>
              <a:t>Каждый к нам приходят учиться более 2000 слушателей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052736"/>
            <a:ext cx="4055597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С</a:t>
            </a:r>
            <a:r>
              <a:rPr lang="ru-RU" sz="1600" b="1" dirty="0" smtClean="0">
                <a:cs typeface="Times New Roman" pitchFamily="18" charset="0"/>
              </a:rPr>
              <a:t> 2008 года ИНПО является Региональным учебно-методическим центром (РУМЦ) по подготовке и повышению квалификации сельских консультантов, проводит научно-методическую работу и информационное обслуживание в области АПК </a:t>
            </a:r>
            <a:endParaRPr lang="ru-RU" sz="16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1" y="1013025"/>
            <a:ext cx="25304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97" y="3637858"/>
            <a:ext cx="2150909" cy="161307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4" t="5349" b="23337"/>
          <a:stretch>
            <a:fillRect/>
          </a:stretch>
        </p:blipFill>
        <p:spPr>
          <a:xfrm>
            <a:off x="4518259" y="5199982"/>
            <a:ext cx="1319303" cy="1435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36" y="4970856"/>
            <a:ext cx="2186338" cy="14880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1" y="3697665"/>
            <a:ext cx="2195270" cy="14595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4" b="6288"/>
          <a:stretch>
            <a:fillRect/>
          </a:stretch>
        </p:blipFill>
        <p:spPr>
          <a:xfrm>
            <a:off x="5769734" y="4077072"/>
            <a:ext cx="3269563" cy="16378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5" y="107791"/>
            <a:ext cx="726532" cy="7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039820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деятельность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3" y="2071297"/>
            <a:ext cx="4104457" cy="27392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325511" y="1088093"/>
            <a:ext cx="482550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Северо-Казахстанский государственный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университет им. М.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Козыбаева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;;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Ставропольский государственный 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аграрный университет;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Стажировка в Германии на базе Новосибирского государственного 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аграрного университета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Программа «Север к Северу», Международный Университет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рктики</a:t>
            </a:r>
          </a:p>
          <a:p>
            <a:pPr algn="r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11966" y="807444"/>
            <a:ext cx="482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298768"/>
                </a:solidFill>
              </a:rPr>
              <a:t>ОБМЕННЫЕ ПРОГРАММЫ</a:t>
            </a:r>
            <a:endParaRPr lang="ru-RU" b="1" dirty="0">
              <a:solidFill>
                <a:srgbClr val="298768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96851" y="4246240"/>
            <a:ext cx="4825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298768"/>
                </a:solidFill>
              </a:rPr>
              <a:t>НИОКР С МЕЖДУНАРОДНЫМ УЧАСТИЕМ</a:t>
            </a:r>
            <a:endParaRPr lang="ru-RU" b="1" dirty="0">
              <a:solidFill>
                <a:srgbClr val="29876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0939" y="4806199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Устойчивое развитие сельского хозяйства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 аспирантуры– Международная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грантовая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программа </a:t>
            </a:r>
            <a:r>
              <a:rPr lang="ru-RU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Erasmus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SAGRIS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Ягоды для здоровья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совместный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с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Университетом </a:t>
            </a:r>
            <a:r>
              <a:rPr lang="ru-RU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Хоэнхайм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Германия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 по пчеловодству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Гражданская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наука «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Citizen Science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совместный проект с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Университетом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Бремен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Германия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8941595">
            <a:off x="4684645" y="1805312"/>
            <a:ext cx="720000" cy="72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8941595">
            <a:off x="5009112" y="2710716"/>
            <a:ext cx="720000" cy="72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941595">
            <a:off x="4769542" y="3558242"/>
            <a:ext cx="540000" cy="54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8941595">
            <a:off x="4550466" y="2603264"/>
            <a:ext cx="360000" cy="36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8941595">
            <a:off x="5004498" y="4252479"/>
            <a:ext cx="360000" cy="36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8941595">
            <a:off x="4680031" y="4595578"/>
            <a:ext cx="360000" cy="36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8941595">
            <a:off x="5004498" y="4938676"/>
            <a:ext cx="360000" cy="360000"/>
          </a:xfrm>
          <a:prstGeom prst="rect">
            <a:avLst/>
          </a:prstGeom>
          <a:solidFill>
            <a:srgbClr val="309E7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8941595">
            <a:off x="5004498" y="4565897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8941595">
            <a:off x="5186818" y="2300441"/>
            <a:ext cx="3600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296851" y="3140168"/>
            <a:ext cx="482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298768"/>
                </a:solidFill>
              </a:rPr>
              <a:t>ДВОЙНОЕ ДИПЛОМИРОВАНИЕ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288008" y="3473402"/>
            <a:ext cx="48255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Северо-Казахстанский государственный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университет им. М. </a:t>
            </a:r>
            <a:r>
              <a:rPr lang="ru-RU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Козыбаева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программам </a:t>
            </a:r>
            <a:r>
              <a:rPr lang="ru-RU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бакалавриата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магистратуры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039820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деятельность</a:t>
            </a: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00" y="834322"/>
            <a:ext cx="6293328" cy="41021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4427" y="4936426"/>
            <a:ext cx="482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298768"/>
                </a:solidFill>
              </a:rPr>
              <a:t>МЕЖДУНАРОДНОЕ СОТРУДНИЧЕСТВО</a:t>
            </a:r>
            <a:endParaRPr lang="ru-RU" b="1" dirty="0">
              <a:solidFill>
                <a:srgbClr val="29876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31003"/>
            <a:ext cx="7972634" cy="286232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Китай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Канада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Германия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Норвегия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Аляска(США)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Финляндия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Польша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Монголия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Вьетнам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Япония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Казахстан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Кыргызстан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Туркменистан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ЮАР</a:t>
            </a:r>
          </a:p>
        </p:txBody>
      </p:sp>
    </p:spTree>
    <p:extLst>
      <p:ext uri="{BB962C8B-B14F-4D97-AF65-F5344CB8AC3E}">
        <p14:creationId xmlns:p14="http://schemas.microsoft.com/office/powerpoint/2010/main" val="21301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475178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и грантах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73" y="3758449"/>
            <a:ext cx="2357258" cy="154695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00" y="4121094"/>
            <a:ext cx="1974713" cy="1062338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2511" y="6051935"/>
            <a:ext cx="336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98768"/>
                </a:solidFill>
              </a:rPr>
              <a:t>ФОНД </a:t>
            </a:r>
            <a:endParaRPr lang="ru-RU" b="1" dirty="0" smtClean="0">
              <a:solidFill>
                <a:srgbClr val="298768"/>
              </a:solidFill>
            </a:endParaRPr>
          </a:p>
          <a:p>
            <a:pPr algn="ctr"/>
            <a:r>
              <a:rPr lang="ru-RU" b="1" dirty="0" smtClean="0">
                <a:solidFill>
                  <a:srgbClr val="298768"/>
                </a:solidFill>
              </a:rPr>
              <a:t>ПРЕЗИДЕНТСКИХ </a:t>
            </a:r>
            <a:r>
              <a:rPr lang="ru-RU" b="1" dirty="0">
                <a:solidFill>
                  <a:srgbClr val="298768"/>
                </a:solidFill>
              </a:rPr>
              <a:t>ГРАНТОВ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358" y="6051935"/>
            <a:ext cx="5127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98768"/>
                </a:solidFill>
              </a:rPr>
              <a:t>ФЕДЕРАЛЬНОЕ АГЕНТСТВО </a:t>
            </a:r>
          </a:p>
          <a:p>
            <a:pPr algn="ctr"/>
            <a:r>
              <a:rPr lang="ru-RU" b="1" dirty="0">
                <a:solidFill>
                  <a:srgbClr val="298768"/>
                </a:solidFill>
              </a:rPr>
              <a:t>ПО ДЕЛАМ МОЛОДЕЖИ </a:t>
            </a:r>
            <a:r>
              <a:rPr lang="ru-RU" sz="1400" b="1" dirty="0">
                <a:solidFill>
                  <a:srgbClr val="298768"/>
                </a:solidFill>
              </a:rPr>
              <a:t>(РОСМОЛОДЕЖЬ)</a:t>
            </a:r>
          </a:p>
        </p:txBody>
      </p:sp>
      <p:sp>
        <p:nvSpPr>
          <p:cNvPr id="14" name="Кольцо 13"/>
          <p:cNvSpPr/>
          <p:nvPr/>
        </p:nvSpPr>
        <p:spPr>
          <a:xfrm>
            <a:off x="1377573" y="3343924"/>
            <a:ext cx="2376000" cy="2376264"/>
          </a:xfrm>
          <a:prstGeom prst="donut">
            <a:avLst>
              <a:gd name="adj" fmla="val 3027"/>
            </a:avLst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5670862" y="3448122"/>
            <a:ext cx="2448272" cy="2408282"/>
          </a:xfrm>
          <a:prstGeom prst="donut">
            <a:avLst>
              <a:gd name="adj" fmla="val 3027"/>
            </a:avLst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838" y="1096740"/>
            <a:ext cx="4371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«Открытые сердца» -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зоотерапия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реабилитации инвалидов и детей с ограниченными возможностями (1 764 130,0 руб.)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310" y="2393825"/>
            <a:ext cx="4584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Образовательный проект по обучению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зооволонтеров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«Академия волонтера» (1 000 000,0 руб.)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31198" y="1459235"/>
            <a:ext cx="354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«Академия лидера» (350 000,0 руб.)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48064" y="2525487"/>
            <a:ext cx="375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«Вам вызов»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500 000,0 руб.)</a:t>
            </a:r>
          </a:p>
        </p:txBody>
      </p:sp>
    </p:spTree>
    <p:extLst>
      <p:ext uri="{BB962C8B-B14F-4D97-AF65-F5344CB8AC3E}">
        <p14:creationId xmlns:p14="http://schemas.microsoft.com/office/powerpoint/2010/main" val="11509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4607772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Студенческие отряды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b="34640"/>
          <a:stretch/>
        </p:blipFill>
        <p:spPr>
          <a:xfrm>
            <a:off x="131466" y="979933"/>
            <a:ext cx="8820473" cy="301170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148064" y="3429000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24995" y="3573016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-980627" y="3131160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-768271" y="3337616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51851" y="2763184"/>
            <a:ext cx="3180717" cy="25388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28783" y="3001667"/>
            <a:ext cx="2069563" cy="2106074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5" y="3920183"/>
            <a:ext cx="9144003" cy="2520524"/>
          </a:xfrm>
          <a:prstGeom prst="rect">
            <a:avLst/>
          </a:prstGeom>
          <a:solidFill>
            <a:srgbClr val="306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038" y="4019970"/>
            <a:ext cx="9144001" cy="287668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стройка «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Север» на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нефтегазоконденсатном месторождении 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Чаяндинская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Путинный отряд 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Камчатке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Лойд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-Фиш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Уборка урожая в СХПК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Саныяхтахский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Олекминский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Оздоровление стад северных домашних оленей от бруцеллеза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Анабарского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космодрома «Восточный».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Искусственное осеменение коров крупного рогатого скота.</a:t>
            </a:r>
          </a:p>
        </p:txBody>
      </p:sp>
    </p:spTree>
    <p:extLst>
      <p:ext uri="{BB962C8B-B14F-4D97-AF65-F5344CB8AC3E}">
        <p14:creationId xmlns:p14="http://schemas.microsoft.com/office/powerpoint/2010/main" val="9826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-fotki.yandex.ru/get/4410/129117329.0/0_bcbb0_22b8d445_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90" y="718218"/>
            <a:ext cx="761269" cy="9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akhapress.ru/wp-content/uploads/2016/10/y3vWay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05" y="581761"/>
            <a:ext cx="1210333" cy="12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97284"/>
            <a:ext cx="864074" cy="85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79394" y="2132856"/>
            <a:ext cx="712879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3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рапеция 25"/>
          <p:cNvSpPr/>
          <p:nvPr/>
        </p:nvSpPr>
        <p:spPr>
          <a:xfrm>
            <a:off x="-539827" y="275422"/>
            <a:ext cx="4319739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Саха (Якутия)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>
            <a:off x="622661" y="1486805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6321" y="1528220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9" y="4178994"/>
            <a:ext cx="1886118" cy="1258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07" y="4233615"/>
            <a:ext cx="1979971" cy="1146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77" y="4278641"/>
            <a:ext cx="1742920" cy="1065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6769"/>
            <a:ext cx="1950264" cy="114552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-561495" y="5043407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-377833" y="5907100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59967" y="4264539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1467" y="4382506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1" y="2861306"/>
            <a:ext cx="1886118" cy="125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09" y="2826680"/>
            <a:ext cx="1979971" cy="13199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79" y="2910367"/>
            <a:ext cx="1742920" cy="11619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99" y="2930002"/>
            <a:ext cx="2007074" cy="1130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0" y="1644266"/>
            <a:ext cx="1886118" cy="10478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52" y="1590386"/>
            <a:ext cx="1777283" cy="1183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78" y="1590386"/>
            <a:ext cx="1742920" cy="11619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98" y="1617549"/>
            <a:ext cx="2007074" cy="11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рапеция 25"/>
          <p:cNvSpPr/>
          <p:nvPr/>
        </p:nvSpPr>
        <p:spPr>
          <a:xfrm>
            <a:off x="-539827" y="275422"/>
            <a:ext cx="4319739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История Якутской ГСХА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>
            <a:off x="622661" y="1486805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6321" y="1528220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5" y="5316819"/>
            <a:ext cx="1886118" cy="1322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3" y="5316819"/>
            <a:ext cx="1979971" cy="1319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63" y="5316819"/>
            <a:ext cx="1742920" cy="1329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83" y="5316818"/>
            <a:ext cx="2007074" cy="133674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-561493" y="5865685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-377833" y="5907100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59967" y="4264539"/>
            <a:ext cx="2412452" cy="1984629"/>
          </a:xfrm>
          <a:prstGeom prst="ellipse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1467" y="4382506"/>
            <a:ext cx="1569684" cy="1646340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91862"/>
            <a:ext cx="8280920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История создания, становления сельскохозяйственного высшего учебного заведения в Республике Саха (Якутия) начинается с открытия сельскохозяйственного факультета Якутского государственного университета 28 августа 1956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истоков высшего сельскохозяйственного образования в республике стояли люди, ставшие достойным примером для сегодняшнего поколения педагогов. В целях развития системы высшего аграрного образования Якутской АССР и усовершенствования подготовки кадров для агропромышленного комплекса Дальневосточного экономического района постановлением Совета Министров СССР № 592 от 28 июня 1985 года на базе сельскохозяйственного факультета Якутского государственного университета был открыт Якутский сельскохозяйственный институт. Первым ректором был назначен Р.Г.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Иксанов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Рафис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Габдуллович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был не только опытным, эрудированным преподавателем и ведущим лектором по профилирующей дисциплине «Клиническая диагностика и внутренние незаразные болезни сельскохозяйственных животных», но и талантливым ученым, который вел большую научно-исследовательскую работу. Впоследствии ректорами института работали профессора А.В. Чугунов и И.С. Сивцев, которые оставили заметный след в укреплении материально-технической базы, повышении научно-педагогического потенциала ЯСХИ, тем самым, заложив основы его сегодняшнего состояния. Если в октябре 1957 года на сельскохозяйственном факультете было две кафедры, к моменту открытия Якутского сельскохозяйственного института - пять кафедр, то в настоящее время в Якутской государственной сельскохозяйственной академии имеется 20 кафедр.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1995 году институт преобразован в Якутскую государственную сельскохозяйственную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академию.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2016 года Ректором ВУЗа является кандидат экономических наук Слепцов Иван Иванович. </a:t>
            </a:r>
          </a:p>
        </p:txBody>
      </p:sp>
    </p:spTree>
    <p:extLst>
      <p:ext uri="{BB962C8B-B14F-4D97-AF65-F5344CB8AC3E}">
        <p14:creationId xmlns:p14="http://schemas.microsoft.com/office/powerpoint/2010/main" val="23565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29498" y="1052736"/>
            <a:ext cx="689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Академии работают 370 человек, в том числе 147 человек профессорско-преподавательского состава, из них 67 % имеют ученую степень, в том числе 16 % имеют степень доктора наук.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Трапеция 25"/>
          <p:cNvSpPr/>
          <p:nvPr/>
        </p:nvSpPr>
        <p:spPr>
          <a:xfrm>
            <a:off x="-539827" y="275422"/>
            <a:ext cx="5097596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Якутская ГСХА сегодня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93776" y="2669035"/>
            <a:ext cx="6876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факультетов, Октемский филиал, Колледж технологий  и управления,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кафедр,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Институт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непрерывного профессионального образования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2121" y="4163518"/>
            <a:ext cx="6926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научные школы,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научно-исследовательские лаборатории, полигоны и стационары, ветеринарная клиника «Айболит»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2978" y="5297110"/>
            <a:ext cx="70249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Обучается 91 студент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 5 стран зарубежья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а также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 других регионов РФ – Чукотский АО, Алтайский край, Магаданская область, Красноярский край, Хабаровский край, Республика Коми, Республика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Бурятия, Республика Тыва, Хабаровский край, Новосибирская область, Иркутская область.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745343" y="2331715"/>
            <a:ext cx="7200000" cy="4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1" t="58570" r="74662" b="-2497"/>
          <a:stretch/>
        </p:blipFill>
        <p:spPr>
          <a:xfrm>
            <a:off x="420681" y="1942313"/>
            <a:ext cx="432048" cy="648072"/>
          </a:xfrm>
          <a:prstGeom prst="rect">
            <a:avLst/>
          </a:prstGeom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711884" y="3832713"/>
            <a:ext cx="7200000" cy="4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611560" y="5165076"/>
            <a:ext cx="7200000" cy="4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11560" y="6585519"/>
            <a:ext cx="7200000" cy="48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1" t="58570" r="74662" b="-2497"/>
          <a:stretch/>
        </p:blipFill>
        <p:spPr>
          <a:xfrm>
            <a:off x="379946" y="3453215"/>
            <a:ext cx="432048" cy="64807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1" t="58570" r="74662" b="-2497"/>
          <a:stretch/>
        </p:blipFill>
        <p:spPr>
          <a:xfrm>
            <a:off x="420681" y="4608401"/>
            <a:ext cx="432048" cy="64807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1" t="58570" r="74662" b="-2497"/>
          <a:stretch/>
        </p:blipFill>
        <p:spPr>
          <a:xfrm>
            <a:off x="413405" y="6062061"/>
            <a:ext cx="43204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рапеция 25"/>
          <p:cNvSpPr/>
          <p:nvPr/>
        </p:nvSpPr>
        <p:spPr>
          <a:xfrm>
            <a:off x="-539827" y="275422"/>
            <a:ext cx="5097596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Структура Якутской ГСХА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82786898"/>
              </p:ext>
            </p:extLst>
          </p:nvPr>
        </p:nvGraphicFramePr>
        <p:xfrm>
          <a:off x="539552" y="1195649"/>
          <a:ext cx="7571036" cy="486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Овал 16"/>
          <p:cNvSpPr/>
          <p:nvPr/>
        </p:nvSpPr>
        <p:spPr>
          <a:xfrm>
            <a:off x="2716497" y="2022192"/>
            <a:ext cx="3217145" cy="31989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498" y="2634267"/>
            <a:ext cx="2542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4173 студентов: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2112 очно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 очно-заочно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заочно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аспирантов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14408" y="1006529"/>
            <a:ext cx="348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Агротехнологический факультет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2943" y="958428"/>
            <a:ext cx="40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ветеринарной медицины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019845" y="2948162"/>
            <a:ext cx="40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Экономический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факультет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6040" y="4992261"/>
            <a:ext cx="4089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 лесного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омплекса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землеустройства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410304" y="5118293"/>
            <a:ext cx="40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Колледж технологий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управления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6056025"/>
            <a:ext cx="408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Октёмский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филиал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824" y="3126710"/>
            <a:ext cx="40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Инженерный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факультет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687891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образовательных программ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9498" y="1736812"/>
            <a:ext cx="15957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760" y="1736812"/>
            <a:ext cx="540060" cy="11037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33353" y="2840553"/>
            <a:ext cx="3600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77484" y="1733707"/>
            <a:ext cx="1621275" cy="31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85273" y="1733707"/>
            <a:ext cx="540060" cy="11037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25333" y="2847289"/>
            <a:ext cx="3600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271580" y="1729386"/>
            <a:ext cx="1596467" cy="74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54561" y="1729386"/>
            <a:ext cx="540060" cy="11037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94621" y="2831295"/>
            <a:ext cx="3600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75656" y="4148632"/>
            <a:ext cx="2239977" cy="68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02147" y="4148632"/>
            <a:ext cx="496638" cy="14793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98785" y="5628015"/>
            <a:ext cx="3600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57769" y="4148632"/>
            <a:ext cx="21822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26523" y="4148632"/>
            <a:ext cx="599468" cy="14793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25991" y="5628015"/>
            <a:ext cx="36004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22326" y="1715875"/>
            <a:ext cx="96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5636" y="1721775"/>
            <a:ext cx="96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0649" y="1758760"/>
            <a:ext cx="96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9119" y="4148632"/>
            <a:ext cx="96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5171" y="4135669"/>
            <a:ext cx="96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5594" y="2349146"/>
            <a:ext cx="167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 бакалавриата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51470" y="2338626"/>
            <a:ext cx="167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специалитета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35958" y="2358866"/>
            <a:ext cx="167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магистратуры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6473" y="4833514"/>
            <a:ext cx="280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подготовки научно-педагогических кадров в аспирантуре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55595" y="4860797"/>
            <a:ext cx="2973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 среднего профессионального образования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51520" y="1340768"/>
            <a:ext cx="720000" cy="720000"/>
          </a:xfrm>
          <a:prstGeom prst="ellipse">
            <a:avLst/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7720" y="1320296"/>
            <a:ext cx="567600" cy="423664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803648" y="1355568"/>
            <a:ext cx="720000" cy="720000"/>
          </a:xfrm>
          <a:prstGeom prst="ellipse">
            <a:avLst/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879848" y="1335096"/>
            <a:ext cx="567600" cy="423664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98126" y="1345129"/>
            <a:ext cx="720000" cy="720000"/>
          </a:xfrm>
          <a:prstGeom prst="ellipse">
            <a:avLst/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674326" y="1324657"/>
            <a:ext cx="567600" cy="423664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74591" y="3752301"/>
            <a:ext cx="720000" cy="720000"/>
          </a:xfrm>
          <a:prstGeom prst="ellipse">
            <a:avLst/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0791" y="3731829"/>
            <a:ext cx="567600" cy="423664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857610" y="3772773"/>
            <a:ext cx="720000" cy="720000"/>
          </a:xfrm>
          <a:prstGeom prst="ellipse">
            <a:avLst/>
          </a:prstGeom>
          <a:solidFill>
            <a:srgbClr val="30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933810" y="3752301"/>
            <a:ext cx="567600" cy="423664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872716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1859C"/>
                </a:solidFill>
              </a:rPr>
              <a:t>Агротехнологический факультет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305" y="1334381"/>
            <a:ext cx="8640960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298768"/>
                </a:solidFill>
              </a:rPr>
              <a:t>БАКАЛАВРИАТ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19.03.04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продукции и организация общественного питания»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35.03.07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производства и переработки сельскохозяйственной продукции»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36.03.02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«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Зоотехния»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Профили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i="1" dirty="0" smtClean="0"/>
              <a:t>«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Менеджмент в животноводстве», «Традиционные отрасли Севера (с основами арктического права и экономика)»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МАГИСТРАТУРА</a:t>
            </a:r>
            <a:endParaRPr lang="ru-RU" sz="16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19.04.01 – «Биотехнология» 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«Биотехнология продуктов функционального назначения»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19.04.03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«Продукты питания животного происхождения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– «Технология молока и молочных продуктов</a:t>
            </a:r>
            <a:r>
              <a:rPr lang="ru-RU" sz="1600" i="1" dirty="0" smtClean="0"/>
              <a:t>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36.04.02 – «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Зоотехния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АСПИРАНТУРА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36.00.00 Ветеринария и зоотехния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Профиль 06.02.10 Частная зоотехния, технология производства продукции животноводства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4368" y="1120747"/>
            <a:ext cx="504056" cy="5040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06412" y="3235739"/>
            <a:ext cx="504056" cy="50405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4368" y="5104887"/>
            <a:ext cx="489595" cy="489594"/>
          </a:xfrm>
          <a:prstGeom prst="rect">
            <a:avLst/>
          </a:prstGeom>
        </p:spPr>
      </p:pic>
      <p:pic>
        <p:nvPicPr>
          <p:cNvPr id="51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370" y="424887"/>
            <a:ext cx="138238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6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-539828" y="275422"/>
            <a:ext cx="5471868" cy="429658"/>
          </a:xfrm>
          <a:prstGeom prst="trapezoid">
            <a:avLst>
              <a:gd name="adj" fmla="val 63608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образовательных программ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ÐÐ°ÑÑÐ¸Ð½ÐºÐ¸ Ð¿Ð¾ Ð·Ð°Ð¿ÑÐ¾ÑÑ ÑÐ¼Ð±Ð»ÐµÐ¼Ð° ÑÐ³ÑÑ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9986" cy="6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872716"/>
            <a:ext cx="903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1859C"/>
                </a:solidFill>
              </a:rPr>
              <a:t>Факультет ветеринарной медицины</a:t>
            </a:r>
            <a:endParaRPr lang="ru-RU" sz="2400" b="1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05" y="1334381"/>
            <a:ext cx="8640960" cy="507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298768"/>
                </a:solidFill>
              </a:rPr>
              <a:t>БАКАЛАВРИАТ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06.03.01 – «Биология»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Профиль – «Охотоведение»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36.03.01 – «Ветеринарно-санитарная экспертиза»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СПЕЦИАЛИТЕТ</a:t>
            </a:r>
            <a:endParaRPr lang="ru-RU" sz="16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36.05.01 – «Ветеринария» 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МАГИСТРАТУРА</a:t>
            </a:r>
            <a:endParaRPr lang="ru-RU" sz="1600" b="1" dirty="0">
              <a:solidFill>
                <a:srgbClr val="298768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06.04.01 – «Биология» </a:t>
            </a:r>
          </a:p>
          <a:p>
            <a:pPr marL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Профиль – «Экология»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36.04.01 – «Ветеринарно-санитарная экспертиза»</a:t>
            </a: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298768"/>
              </a:solidFill>
            </a:endParaRPr>
          </a:p>
          <a:p>
            <a:pPr indent="533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8768"/>
                </a:solidFill>
              </a:rPr>
              <a:t>АСПИРАНТУРА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06.00.00 Биологические науки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Профили - 03.02.08 Экология, 03.02.11 Паразитология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36.00.00 Ветеринария и зоотехния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Профиль 06.02.02 Ветеринарная микробиология, вирусология, эпизоотология, микология с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микотоксикологией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иммунология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4368" y="1120747"/>
            <a:ext cx="504056" cy="5040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06412" y="3235739"/>
            <a:ext cx="504056" cy="50405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24368" y="4603816"/>
            <a:ext cx="489595" cy="489594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24887"/>
            <a:ext cx="138543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-6778" r="47939" b="72613"/>
          <a:stretch/>
        </p:blipFill>
        <p:spPr>
          <a:xfrm>
            <a:off x="339028" y="2485840"/>
            <a:ext cx="504056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1736</Words>
  <Application>Microsoft Office PowerPoint</Application>
  <PresentationFormat>Экран (4:3)</PresentationFormat>
  <Paragraphs>317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等线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q2dm1</dc:creator>
  <cp:lastModifiedBy>Быков А.С.</cp:lastModifiedBy>
  <cp:revision>1150</cp:revision>
  <cp:lastPrinted>2019-08-03T05:49:17Z</cp:lastPrinted>
  <dcterms:created xsi:type="dcterms:W3CDTF">2011-12-11T23:06:00Z</dcterms:created>
  <dcterms:modified xsi:type="dcterms:W3CDTF">2020-03-23T09:03:15Z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